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2" r:id="rId5"/>
    <p:sldId id="266" r:id="rId6"/>
    <p:sldId id="271" r:id="rId7"/>
    <p:sldId id="275" r:id="rId8"/>
    <p:sldId id="274" r:id="rId9"/>
    <p:sldId id="264" r:id="rId10"/>
    <p:sldId id="265" r:id="rId11"/>
    <p:sldId id="263" r:id="rId12"/>
    <p:sldId id="258" r:id="rId13"/>
    <p:sldId id="267" r:id="rId14"/>
    <p:sldId id="261" r:id="rId15"/>
    <p:sldId id="268" r:id="rId16"/>
    <p:sldId id="276" r:id="rId17"/>
    <p:sldId id="277" r:id="rId18"/>
    <p:sldId id="269" r:id="rId19"/>
    <p:sldId id="270" r:id="rId20"/>
    <p:sldId id="278" r:id="rId21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CEF3-392E-4376-B4EC-602471178BA3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0B26-A7BD-46A3-B836-453530F65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172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CEF3-392E-4376-B4EC-602471178BA3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0B26-A7BD-46A3-B836-453530F65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86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CEF3-392E-4376-B4EC-602471178BA3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0B26-A7BD-46A3-B836-453530F65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412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CEF3-392E-4376-B4EC-602471178BA3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0B26-A7BD-46A3-B836-453530F65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672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CEF3-392E-4376-B4EC-602471178BA3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0B26-A7BD-46A3-B836-453530F65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708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CEF3-392E-4376-B4EC-602471178BA3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0B26-A7BD-46A3-B836-453530F65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390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CEF3-392E-4376-B4EC-602471178BA3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0B26-A7BD-46A3-B836-453530F65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362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CEF3-392E-4376-B4EC-602471178BA3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0B26-A7BD-46A3-B836-453530F65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1905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CEF3-392E-4376-B4EC-602471178BA3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0B26-A7BD-46A3-B836-453530F65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276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CEF3-392E-4376-B4EC-602471178BA3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0B26-A7BD-46A3-B836-453530F65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030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9CEF3-392E-4376-B4EC-602471178BA3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30B26-A7BD-46A3-B836-453530F65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11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9CEF3-392E-4376-B4EC-602471178BA3}" type="datetimeFigureOut">
              <a:rPr lang="ru-RU" smtClean="0"/>
              <a:t>06.04.2021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30B26-A7BD-46A3-B836-453530F65B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914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nic.ac.cy/ECTS_Syllabi/MIREL-641.pdf" TargetMode="External"/><Relationship Id="rId3" Type="http://schemas.openxmlformats.org/officeDocument/2006/relationships/hyperlink" Target="https://www.unic.ac.cy/ECTS_Syllabi/MIREL-510.pdf" TargetMode="External"/><Relationship Id="rId7" Type="http://schemas.openxmlformats.org/officeDocument/2006/relationships/hyperlink" Target="https://www.unic.ac.cy/ECTS_Syllabi/MIREL-614.pdf" TargetMode="External"/><Relationship Id="rId2" Type="http://schemas.openxmlformats.org/officeDocument/2006/relationships/hyperlink" Target="https://www.unic.ac.cy/ECTS_Syllabi/MIREL-500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nic.ac.cy/ECTS_Syllabi/MIREL-662.pdf" TargetMode="External"/><Relationship Id="rId5" Type="http://schemas.openxmlformats.org/officeDocument/2006/relationships/hyperlink" Target="https://www.unic.ac.cy/ECTS_Syllabi/MIREL-570.pdf" TargetMode="External"/><Relationship Id="rId4" Type="http://schemas.openxmlformats.org/officeDocument/2006/relationships/hyperlink" Target="https://www.unic.ac.cy/ECTS_Syllabi/MIREL-520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c.ac.cy/ECTS_Syllabi/MIREL-600.pdf" TargetMode="External"/><Relationship Id="rId7" Type="http://schemas.openxmlformats.org/officeDocument/2006/relationships/hyperlink" Target="https://www.unic.ac.cy/ECTS_Syllabi/MIREL-660.pdf" TargetMode="External"/><Relationship Id="rId2" Type="http://schemas.openxmlformats.org/officeDocument/2006/relationships/hyperlink" Target="https://www.unic.ac.cy/ECTS_Syllabi/MIREL-612.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unic.ac.cy/ECTS_Syllabi/MIREL-631.pdf" TargetMode="External"/><Relationship Id="rId5" Type="http://schemas.openxmlformats.org/officeDocument/2006/relationships/hyperlink" Target="https://www.unic.ac.cy/ECTS_Syllabi/MIREL-622.pdf" TargetMode="External"/><Relationship Id="rId4" Type="http://schemas.openxmlformats.org/officeDocument/2006/relationships/hyperlink" Target="https://www.unic.ac.cy/ECTS_Syllabi/MIREL-610.pdf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9243" y="451414"/>
            <a:ext cx="651654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latin typeface="Bookman Old Style" panose="02050604050505020204" pitchFamily="18" charset="0"/>
                <a:cs typeface="Arial" panose="020B0604020202020204" pitchFamily="34" charset="0"/>
              </a:rPr>
              <a:t>General Consulate of the Republic of Cyprus in Samara</a:t>
            </a:r>
            <a:endParaRPr lang="ru-RU" sz="2500" dirty="0">
              <a:latin typeface="Bookman Old Style" panose="020506040505050202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025" y="1708231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831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56" y="0"/>
            <a:ext cx="106303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44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0/03/NCyprus_districts_nam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092" y="4643941"/>
            <a:ext cx="3333509" cy="202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66886" y="208345"/>
            <a:ext cx="464101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>
                <a:latin typeface="Bookman Old Style" panose="02050604050505020204" pitchFamily="18" charset="0"/>
              </a:rPr>
              <a:t>Important Historical Facts</a:t>
            </a:r>
            <a:endParaRPr lang="ru-RU" sz="2500" b="1" dirty="0">
              <a:latin typeface="Bookman Old Style" panose="02050604050505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9838" y="1053296"/>
            <a:ext cx="11549957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12th century BC - The first Greeks colonized the island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1571 - Ottoman Empire had conquered Cyprus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1878 – Britain had conquered Cyprus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1960 - Cyprus attained independence after the Zürich and London Agreement between</a:t>
            </a:r>
          </a:p>
          <a:p>
            <a:r>
              <a:rPr lang="en-US" sz="2000" dirty="0">
                <a:latin typeface="Bookman Old Style" panose="02050604050505020204" pitchFamily="18" charset="0"/>
              </a:rPr>
              <a:t> the United Kingdom, Greece and Turkey. (Greece as guarantee country for Greek-Cypriots</a:t>
            </a:r>
          </a:p>
          <a:p>
            <a:r>
              <a:rPr lang="en-US" sz="2000" dirty="0">
                <a:latin typeface="Bookman Old Style" panose="02050604050505020204" pitchFamily="18" charset="0"/>
              </a:rPr>
              <a:t>and Turkey as guarantee country for Turkish-Cypriots)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1974 – Turkey invaded Cyprus and captured 36% of Cyprus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2004 - Cyprus joined the European Union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2008 – Cyprus adopted euro (€). 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300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62745" y="218210"/>
            <a:ext cx="552796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latin typeface="Bookman Old Style" panose="02050604050505020204" pitchFamily="18" charset="0"/>
              </a:rPr>
              <a:t>Education System in Cyprus</a:t>
            </a:r>
            <a:endParaRPr lang="ru-RU" sz="2500" b="1" dirty="0">
              <a:latin typeface="Bookman Old Style" panose="02050604050505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0100" y="1101436"/>
            <a:ext cx="10515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Bookman Old Style" panose="02050604050505020204" pitchFamily="18" charset="0"/>
              </a:rPr>
              <a:t>Pre-Primary School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5-6 years 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r>
              <a:rPr lang="en-US" sz="2000" b="1" dirty="0">
                <a:latin typeface="Bookman Old Style" panose="02050604050505020204" pitchFamily="18" charset="0"/>
              </a:rPr>
              <a:t>Primary School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6-12 years 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Bookman Old Style" panose="02050604050505020204" pitchFamily="18" charset="0"/>
            </a:endParaRPr>
          </a:p>
          <a:p>
            <a:r>
              <a:rPr lang="en-US" sz="2000" b="1" dirty="0">
                <a:latin typeface="Bookman Old Style" panose="02050604050505020204" pitchFamily="18" charset="0"/>
              </a:rPr>
              <a:t>Secondary School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Gymnasium 12-15 years 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Lyceum 15-18 (includes both common core subjects and optional subjects of specialization and enrichment)</a:t>
            </a:r>
          </a:p>
          <a:p>
            <a:r>
              <a:rPr lang="en-US" sz="2000" dirty="0">
                <a:latin typeface="Bookman Old Style" panose="02050604050505020204" pitchFamily="18" charset="0"/>
              </a:rPr>
              <a:t>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Secondary Technical and Vocational Education (provides “theory” and “practice”)</a:t>
            </a:r>
          </a:p>
          <a:p>
            <a:endParaRPr lang="en-US" sz="2000" dirty="0">
              <a:latin typeface="Bookman Old Style" panose="02050604050505020204" pitchFamily="18" charset="0"/>
            </a:endParaRPr>
          </a:p>
          <a:p>
            <a:r>
              <a:rPr lang="en-US" sz="2000" b="1" dirty="0">
                <a:latin typeface="Bookman Old Style" panose="02050604050505020204" pitchFamily="18" charset="0"/>
              </a:rPr>
              <a:t>Higher Education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43 Private Institutions of Higher Education (not University status)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3 public universities and 5 private universities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955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8927" y="93518"/>
            <a:ext cx="9642764" cy="6900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>
                <a:latin typeface="Bookman Old Style" panose="02050604050505020204" pitchFamily="18" charset="0"/>
              </a:rPr>
              <a:t>Bachelor's degree </a:t>
            </a:r>
            <a:endParaRPr lang="en-US" sz="19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latin typeface="Bookman Old Style" panose="02050604050505020204" pitchFamily="18" charset="0"/>
              </a:rPr>
              <a:t>4 years duration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latin typeface="Bookman Old Style" panose="02050604050505020204" pitchFamily="18" charset="0"/>
              </a:rPr>
              <a:t>240 ECTS must be earned - (ECTS) European Credit Transfer and Accumulation System</a:t>
            </a:r>
          </a:p>
          <a:p>
            <a:r>
              <a:rPr lang="en-US" sz="1900" dirty="0">
                <a:latin typeface="Bookman Old Style" panose="02050604050505020204" pitchFamily="18" charset="0"/>
              </a:rPr>
              <a:t>     multiple compulsory subjects, </a:t>
            </a:r>
          </a:p>
          <a:p>
            <a:r>
              <a:rPr lang="en-US" sz="1900" dirty="0">
                <a:latin typeface="Bookman Old Style" panose="02050604050505020204" pitchFamily="18" charset="0"/>
              </a:rPr>
              <a:t>     elective courses from your department and </a:t>
            </a:r>
          </a:p>
          <a:p>
            <a:r>
              <a:rPr lang="en-US" sz="1900" dirty="0">
                <a:latin typeface="Bookman Old Style" panose="02050604050505020204" pitchFamily="18" charset="0"/>
              </a:rPr>
              <a:t>     electives in any area.</a:t>
            </a:r>
          </a:p>
          <a:p>
            <a:endParaRPr lang="en-US" sz="1900" dirty="0">
              <a:latin typeface="Bookman Old Style" panose="02050604050505020204" pitchFamily="18" charset="0"/>
            </a:endParaRPr>
          </a:p>
          <a:p>
            <a:r>
              <a:rPr lang="en-US" sz="1900" b="1" dirty="0">
                <a:latin typeface="Bookman Old Style" panose="02050604050505020204" pitchFamily="18" charset="0"/>
              </a:rPr>
              <a:t>Master’s programs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latin typeface="Bookman Old Style" panose="02050604050505020204" pitchFamily="18" charset="0"/>
              </a:rPr>
              <a:t>1-2 years duration, more often — 18 months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latin typeface="Bookman Old Style" panose="02050604050505020204" pitchFamily="18" charset="0"/>
              </a:rPr>
              <a:t>30 ECTS per semester</a:t>
            </a:r>
          </a:p>
          <a:p>
            <a:r>
              <a:rPr lang="en-US" sz="1900" dirty="0">
                <a:latin typeface="Bookman Old Style" panose="02050604050505020204" pitchFamily="18" charset="0"/>
              </a:rPr>
              <a:t>    compulsory courses </a:t>
            </a:r>
          </a:p>
          <a:p>
            <a:r>
              <a:rPr lang="en-US" sz="1900" dirty="0">
                <a:latin typeface="Bookman Old Style" panose="02050604050505020204" pitchFamily="18" charset="0"/>
              </a:rPr>
              <a:t>    electives, and </a:t>
            </a:r>
          </a:p>
          <a:p>
            <a:r>
              <a:rPr lang="en-US" sz="1900" dirty="0">
                <a:latin typeface="Bookman Old Style" panose="02050604050505020204" pitchFamily="18" charset="0"/>
              </a:rPr>
              <a:t>    master's thesis (Defended by students in front of the commission).</a:t>
            </a:r>
            <a:endParaRPr lang="el-GR" sz="1900" dirty="0">
              <a:latin typeface="Bookman Old Style" panose="02050604050505020204" pitchFamily="18" charset="0"/>
            </a:endParaRPr>
          </a:p>
          <a:p>
            <a:endParaRPr lang="el-GR" sz="1900" dirty="0">
              <a:latin typeface="Bookman Old Style" panose="02050604050505020204" pitchFamily="18" charset="0"/>
            </a:endParaRPr>
          </a:p>
          <a:p>
            <a:r>
              <a:rPr lang="en-US" sz="1900" b="1" dirty="0">
                <a:latin typeface="Bookman Old Style" panose="02050604050505020204" pitchFamily="18" charset="0"/>
              </a:rPr>
              <a:t>Doctoral studies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latin typeface="Bookman Old Style" panose="02050604050505020204" pitchFamily="18" charset="0"/>
              </a:rPr>
              <a:t>Minimum 3 years – Maximum 8 years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latin typeface="Bookman Old Style" panose="02050604050505020204" pitchFamily="18" charset="0"/>
              </a:rPr>
              <a:t>180 ECTS must be earned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latin typeface="Bookman Old Style" panose="02050604050505020204" pitchFamily="18" charset="0"/>
              </a:rPr>
              <a:t>must study several compulsory disciplines in his field,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latin typeface="Bookman Old Style" panose="02050604050505020204" pitchFamily="18" charset="0"/>
              </a:rPr>
              <a:t>pass final exams on them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latin typeface="Bookman Old Style" panose="02050604050505020204" pitchFamily="18" charset="0"/>
              </a:rPr>
              <a:t>publish several articles related to the topic of the conducted research.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latin typeface="Bookman Old Style" panose="02050604050505020204" pitchFamily="18" charset="0"/>
              </a:rPr>
              <a:t>For admission, you must provide a Research proposal and a portfolio (scientific papers, publications, etc.) and then interview.</a:t>
            </a:r>
            <a:endParaRPr lang="ru-RU" sz="19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663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2065281" cy="1153739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="" xmlns:a16="http://schemas.microsoft.com/office/drawing/2014/main" id="{DC36F3A4-0822-0C4A-A9D4-C2E90216F1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073016"/>
              </p:ext>
            </p:extLst>
          </p:nvPr>
        </p:nvGraphicFramePr>
        <p:xfrm>
          <a:off x="838200" y="3081944"/>
          <a:ext cx="10515600" cy="306324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="" xmlns:a16="http://schemas.microsoft.com/office/drawing/2014/main" val="4071704638"/>
                    </a:ext>
                  </a:extLst>
                </a:gridCol>
                <a:gridCol w="5257800">
                  <a:extLst>
                    <a:ext uri="{9D8B030D-6E8A-4147-A177-3AD203B41FA5}">
                      <a16:colId xmlns="" xmlns:a16="http://schemas.microsoft.com/office/drawing/2014/main" val="27876136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b="1" dirty="0">
                          <a:effectLst/>
                          <a:latin typeface="Bookman Old Style" panose="02050604050505020204" pitchFamily="18" charset="0"/>
                        </a:rPr>
                        <a:t>Duration</a:t>
                      </a:r>
                      <a:endParaRPr lang="en-GB" dirty="0"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190500" marR="1905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>
                          <a:effectLst/>
                          <a:latin typeface="Bookman Old Style" panose="02050604050505020204" pitchFamily="18" charset="0"/>
                        </a:rPr>
                        <a:t>1.5 years</a:t>
                      </a:r>
                    </a:p>
                  </a:txBody>
                  <a:tcPr marL="190500" marR="1905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01316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b="1" dirty="0">
                          <a:effectLst/>
                          <a:latin typeface="Bookman Old Style" panose="02050604050505020204" pitchFamily="18" charset="0"/>
                        </a:rPr>
                        <a:t>Qualification Awarded</a:t>
                      </a:r>
                      <a:endParaRPr lang="en-GB" dirty="0"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190500" marR="190500" marT="95250" marB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dirty="0">
                          <a:effectLst/>
                          <a:latin typeface="Bookman Old Style" panose="02050604050505020204" pitchFamily="18" charset="0"/>
                        </a:rPr>
                        <a:t>International Relations and European Studies (MA, 1.5 years or 3 semesters)</a:t>
                      </a:r>
                    </a:p>
                  </a:txBody>
                  <a:tcPr marL="190500" marR="190500" marT="95250" marB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822388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b="1" dirty="0">
                          <a:effectLst/>
                          <a:latin typeface="Bookman Old Style" panose="02050604050505020204" pitchFamily="18" charset="0"/>
                        </a:rPr>
                        <a:t>Level of Qualification</a:t>
                      </a:r>
                      <a:endParaRPr lang="en-GB" dirty="0"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190500" marR="190500" marT="95250" marB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>
                          <a:effectLst/>
                          <a:latin typeface="Bookman Old Style" panose="02050604050505020204" pitchFamily="18" charset="0"/>
                        </a:rPr>
                        <a:t>Master Degree (2nd Cycle)</a:t>
                      </a:r>
                    </a:p>
                  </a:txBody>
                  <a:tcPr marL="190500" marR="190500" marT="95250" marB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21535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b="1" dirty="0">
                          <a:effectLst/>
                          <a:latin typeface="Bookman Old Style" panose="02050604050505020204" pitchFamily="18" charset="0"/>
                        </a:rPr>
                        <a:t>Language of Instruction</a:t>
                      </a:r>
                      <a:endParaRPr lang="en-GB" dirty="0"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190500" marR="190500" marT="95250" marB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>
                          <a:effectLst/>
                          <a:latin typeface="Bookman Old Style" panose="02050604050505020204" pitchFamily="18" charset="0"/>
                        </a:rPr>
                        <a:t>English</a:t>
                      </a:r>
                    </a:p>
                  </a:txBody>
                  <a:tcPr marL="190500" marR="190500" marT="95250" marB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845625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b="1" dirty="0">
                          <a:effectLst/>
                          <a:latin typeface="Bookman Old Style" panose="02050604050505020204" pitchFamily="18" charset="0"/>
                        </a:rPr>
                        <a:t>Mode of Study</a:t>
                      </a:r>
                      <a:endParaRPr lang="en-GB" dirty="0"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190500" marR="190500" marT="95250" marB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>
                          <a:effectLst/>
                          <a:latin typeface="Bookman Old Style" panose="02050604050505020204" pitchFamily="18" charset="0"/>
                        </a:rPr>
                        <a:t>Full-time and part-time are both possible</a:t>
                      </a:r>
                    </a:p>
                  </a:txBody>
                  <a:tcPr marL="190500" marR="190500" marT="95250" marB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3746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GB" b="1" dirty="0">
                          <a:effectLst/>
                          <a:latin typeface="Bookman Old Style" panose="02050604050505020204" pitchFamily="18" charset="0"/>
                        </a:rPr>
                        <a:t>Minimum ECTS Credits</a:t>
                      </a:r>
                      <a:endParaRPr lang="en-GB" dirty="0"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190500" marR="190500" marT="95250" marB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x-none" dirty="0">
                          <a:effectLst/>
                          <a:latin typeface="Bookman Old Style" panose="02050604050505020204" pitchFamily="18" charset="0"/>
                        </a:rPr>
                        <a:t>90</a:t>
                      </a:r>
                    </a:p>
                  </a:txBody>
                  <a:tcPr marL="190500" marR="190500" marT="95250" marB="9525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DC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13744336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="" xmlns:a16="http://schemas.microsoft.com/office/drawing/2014/main" id="{8F4499C2-635C-E241-981A-AB574E7B95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948" y="1649445"/>
            <a:ext cx="10304103" cy="6649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7935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International Relations and European Studies (MA, 1.5 Years or 3 Semesters)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x-none" altLang="x-non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587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="" xmlns:a16="http://schemas.microsoft.com/office/drawing/2014/main" id="{A879D595-66C5-2F4B-9638-9B48E2687A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966348"/>
              </p:ext>
            </p:extLst>
          </p:nvPr>
        </p:nvGraphicFramePr>
        <p:xfrm>
          <a:off x="314093" y="1201223"/>
          <a:ext cx="10515600" cy="192024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="" xmlns:a16="http://schemas.microsoft.com/office/drawing/2014/main" val="4238056657"/>
                    </a:ext>
                  </a:extLst>
                </a:gridCol>
                <a:gridCol w="3505200">
                  <a:extLst>
                    <a:ext uri="{9D8B030D-6E8A-4147-A177-3AD203B41FA5}">
                      <a16:colId xmlns="" xmlns:a16="http://schemas.microsoft.com/office/drawing/2014/main" val="2490444674"/>
                    </a:ext>
                  </a:extLst>
                </a:gridCol>
                <a:gridCol w="3505200">
                  <a:extLst>
                    <a:ext uri="{9D8B030D-6E8A-4147-A177-3AD203B41FA5}">
                      <a16:colId xmlns="" xmlns:a16="http://schemas.microsoft.com/office/drawing/2014/main" val="2807307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sz="1200" b="0" i="0" dirty="0">
                          <a:effectLst/>
                          <a:latin typeface="Bookman Old Style" panose="02050604050505020204" pitchFamily="18" charset="0"/>
                        </a:rPr>
                        <a:t>Course Code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>
                          <a:effectLst/>
                          <a:latin typeface="Bookman Old Style" panose="02050604050505020204" pitchFamily="18" charset="0"/>
                        </a:rPr>
                        <a:t>Course Title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>
                          <a:effectLst/>
                          <a:latin typeface="Bookman Old Style" panose="02050604050505020204" pitchFamily="18" charset="0"/>
                        </a:rPr>
                        <a:t>ECTS Credits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6349844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 u="none" strike="noStrike" dirty="0">
                          <a:solidFill>
                            <a:srgbClr val="BB1D2C"/>
                          </a:solidFill>
                          <a:effectLst/>
                          <a:latin typeface="Bookman Old Style" panose="02050604050505020204" pitchFamily="18" charset="0"/>
                          <a:hlinkClick r:id="rId2"/>
                        </a:rPr>
                        <a:t>MIREL-500</a:t>
                      </a:r>
                      <a:endParaRPr lang="en-GB" sz="1200" dirty="0"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  <a:latin typeface="Bookman Old Style" panose="02050604050505020204" pitchFamily="18" charset="0"/>
                        </a:rPr>
                        <a:t>Theory of International Relations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x-none" sz="1200"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875660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 u="none" strike="noStrike" dirty="0">
                          <a:solidFill>
                            <a:srgbClr val="BB1D2C"/>
                          </a:solidFill>
                          <a:effectLst/>
                          <a:latin typeface="Bookman Old Style" panose="02050604050505020204" pitchFamily="18" charset="0"/>
                          <a:hlinkClick r:id="rId3"/>
                        </a:rPr>
                        <a:t>MIREL-510</a:t>
                      </a:r>
                      <a:endParaRPr lang="en-GB" sz="1200" dirty="0"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  <a:latin typeface="Bookman Old Style" panose="02050604050505020204" pitchFamily="18" charset="0"/>
                        </a:rPr>
                        <a:t>Modern European History and Politics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x-none" sz="1200"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8012542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 u="none" strike="noStrike" dirty="0">
                          <a:solidFill>
                            <a:srgbClr val="BB1D2C"/>
                          </a:solidFill>
                          <a:effectLst/>
                          <a:latin typeface="Bookman Old Style" panose="02050604050505020204" pitchFamily="18" charset="0"/>
                          <a:hlinkClick r:id="rId4"/>
                        </a:rPr>
                        <a:t>MIREL-520</a:t>
                      </a:r>
                      <a:endParaRPr lang="en-GB" sz="1200" dirty="0"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effectLst/>
                          <a:latin typeface="Bookman Old Style" panose="02050604050505020204" pitchFamily="18" charset="0"/>
                        </a:rPr>
                        <a:t>International Political Economy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x-none" sz="1200"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22728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 u="none" strike="noStrike" dirty="0">
                          <a:solidFill>
                            <a:srgbClr val="BB1D2C"/>
                          </a:solidFill>
                          <a:effectLst/>
                          <a:latin typeface="Bookman Old Style" panose="02050604050505020204" pitchFamily="18" charset="0"/>
                          <a:hlinkClick r:id="rId5"/>
                        </a:rPr>
                        <a:t>MIREL-570</a:t>
                      </a:r>
                      <a:endParaRPr lang="en-GB" sz="1200" dirty="0"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effectLst/>
                          <a:latin typeface="Bookman Old Style" panose="02050604050505020204" pitchFamily="18" charset="0"/>
                        </a:rPr>
                        <a:t>European Integration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x-none" sz="1200"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12291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 u="none" strike="noStrike" dirty="0">
                          <a:solidFill>
                            <a:srgbClr val="BB1D2C"/>
                          </a:solidFill>
                          <a:effectLst/>
                          <a:latin typeface="Bookman Old Style" panose="02050604050505020204" pitchFamily="18" charset="0"/>
                          <a:hlinkClick r:id="rId6"/>
                        </a:rPr>
                        <a:t>MIREL-662</a:t>
                      </a:r>
                      <a:endParaRPr lang="en-GB" sz="1200" dirty="0"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  <a:latin typeface="Bookman Old Style" panose="02050604050505020204" pitchFamily="18" charset="0"/>
                        </a:rPr>
                        <a:t>Research Methodology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x-none" sz="1200" dirty="0"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616426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  <a:latin typeface="Bookman Old Style" panose="02050604050505020204" pitchFamily="18" charset="0"/>
                        </a:rPr>
                        <a:t>MIREL-671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  <a:latin typeface="Bookman Old Style" panose="02050604050505020204" pitchFamily="18" charset="0"/>
                        </a:rPr>
                        <a:t>Thesis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x-none" sz="1200" dirty="0"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79442163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="" xmlns:a16="http://schemas.microsoft.com/office/drawing/2014/main" id="{DABDABFF-443C-1C46-BDF2-D16F678AF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093" y="304246"/>
            <a:ext cx="369844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1200" b="1" i="0" u="none" strike="noStrike" cap="none" normalizeH="0" baseline="0" dirty="0">
                <a:ln>
                  <a:noFill/>
                </a:ln>
                <a:solidFill>
                  <a:srgbClr val="3A3838"/>
                </a:solidFill>
                <a:effectLst/>
                <a:latin typeface="Bookman Old Style" panose="02050604050505020204" pitchFamily="18" charset="0"/>
              </a:rPr>
              <a:t>Section: A – Core Requirements</a:t>
            </a:r>
            <a:endParaRPr kumimoji="0" lang="x-none" altLang="x-non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1200" b="0" i="0" u="none" strike="noStrike" cap="none" normalizeH="0" baseline="0" dirty="0">
                <a:ln>
                  <a:noFill/>
                </a:ln>
                <a:solidFill>
                  <a:srgbClr val="3A3838"/>
                </a:solidFill>
                <a:effectLst/>
                <a:latin typeface="Bookman Old Style" panose="02050604050505020204" pitchFamily="18" charset="0"/>
              </a:rPr>
              <a:t>Min. ECTS Credits: 60  Max. ECTS Credits: 60</a:t>
            </a:r>
            <a:endParaRPr kumimoji="0" lang="x-none" altLang="x-non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1200" b="0" i="0" u="none" strike="noStrike" cap="none" normalizeH="0" baseline="0" dirty="0">
                <a:ln>
                  <a:noFill/>
                </a:ln>
                <a:solidFill>
                  <a:srgbClr val="3A3838"/>
                </a:solidFill>
                <a:effectLst/>
                <a:latin typeface="Bookman Old Style" panose="02050604050505020204" pitchFamily="18" charset="0"/>
              </a:rPr>
              <a:t>Notes:</a:t>
            </a:r>
            <a:endParaRPr kumimoji="0" lang="x-none" altLang="x-non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70465752-3A95-C843-A256-A2CF99EFA0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685690"/>
              </p:ext>
            </p:extLst>
          </p:nvPr>
        </p:nvGraphicFramePr>
        <p:xfrm>
          <a:off x="314093" y="4290989"/>
          <a:ext cx="10515600" cy="155448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="" xmlns:a16="http://schemas.microsoft.com/office/drawing/2014/main" val="2888538436"/>
                    </a:ext>
                  </a:extLst>
                </a:gridCol>
                <a:gridCol w="3505200">
                  <a:extLst>
                    <a:ext uri="{9D8B030D-6E8A-4147-A177-3AD203B41FA5}">
                      <a16:colId xmlns="" xmlns:a16="http://schemas.microsoft.com/office/drawing/2014/main" val="1938928629"/>
                    </a:ext>
                  </a:extLst>
                </a:gridCol>
                <a:gridCol w="3505200">
                  <a:extLst>
                    <a:ext uri="{9D8B030D-6E8A-4147-A177-3AD203B41FA5}">
                      <a16:colId xmlns="" xmlns:a16="http://schemas.microsoft.com/office/drawing/2014/main" val="15434358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sz="1200" b="0" i="0" dirty="0">
                          <a:effectLst/>
                          <a:latin typeface="Bookman Old Style" panose="02050604050505020204" pitchFamily="18" charset="0"/>
                        </a:rPr>
                        <a:t>Course Code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>
                          <a:effectLst/>
                          <a:latin typeface="Bookman Old Style" panose="02050604050505020204" pitchFamily="18" charset="0"/>
                        </a:rPr>
                        <a:t>Course Title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>
                          <a:effectLst/>
                          <a:latin typeface="Bookman Old Style" panose="02050604050505020204" pitchFamily="18" charset="0"/>
                        </a:rPr>
                        <a:t>ECTS Credits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0980421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 u="none" strike="noStrike" dirty="0">
                          <a:solidFill>
                            <a:srgbClr val="BB1D2C"/>
                          </a:solidFill>
                          <a:effectLst/>
                          <a:latin typeface="Bookman Old Style" panose="02050604050505020204" pitchFamily="18" charset="0"/>
                          <a:hlinkClick r:id="rId7"/>
                        </a:rPr>
                        <a:t>MIREL-614</a:t>
                      </a:r>
                      <a:endParaRPr lang="en-GB" sz="1200" dirty="0"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  <a:latin typeface="Bookman Old Style" panose="02050604050505020204" pitchFamily="18" charset="0"/>
                        </a:rPr>
                        <a:t>Terrorism in the New Millennium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x-none" sz="1200"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801593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 u="none" strike="noStrike" dirty="0">
                          <a:solidFill>
                            <a:srgbClr val="BB1D2C"/>
                          </a:solidFill>
                          <a:effectLst/>
                          <a:latin typeface="Bookman Old Style" panose="02050604050505020204" pitchFamily="18" charset="0"/>
                          <a:hlinkClick r:id="rId8"/>
                        </a:rPr>
                        <a:t>MIREL-641</a:t>
                      </a:r>
                      <a:endParaRPr lang="en-GB" sz="1200" dirty="0"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  <a:latin typeface="Bookman Old Style" panose="02050604050505020204" pitchFamily="18" charset="0"/>
                        </a:rPr>
                        <a:t>International Security and Energy Resources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x-none" sz="1200" dirty="0"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133583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  <a:latin typeface="Bookman Old Style" panose="02050604050505020204" pitchFamily="18" charset="0"/>
                        </a:rPr>
                        <a:t>MIREL-643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  <a:latin typeface="Bookman Old Style" panose="02050604050505020204" pitchFamily="18" charset="0"/>
                        </a:rPr>
                        <a:t>EU Energy Policy and Security Implications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x-none" sz="1200" dirty="0"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2978348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  <a:latin typeface="Bookman Old Style" panose="02050604050505020204" pitchFamily="18" charset="0"/>
                        </a:rPr>
                        <a:t>MIREL-681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effectLst/>
                          <a:latin typeface="Bookman Old Style" panose="02050604050505020204" pitchFamily="18" charset="0"/>
                        </a:rPr>
                        <a:t>Asymmetric Threats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x-none" sz="1200" dirty="0"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34560917"/>
                  </a:ext>
                </a:extLst>
              </a:tr>
            </a:tbl>
          </a:graphicData>
        </a:graphic>
      </p:graphicFrame>
      <p:sp>
        <p:nvSpPr>
          <p:cNvPr id="7" name="Rectangle 2">
            <a:extLst>
              <a:ext uri="{FF2B5EF4-FFF2-40B4-BE49-F238E27FC236}">
                <a16:creationId xmlns="" xmlns:a16="http://schemas.microsoft.com/office/drawing/2014/main" id="{DB2028A1-A445-4D4B-9B87-8362DBEB8C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093" y="3371166"/>
            <a:ext cx="519885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1200" b="1" i="0" u="none" strike="noStrike" cap="none" normalizeH="0" baseline="0" dirty="0">
                <a:ln>
                  <a:noFill/>
                </a:ln>
                <a:solidFill>
                  <a:srgbClr val="3A3838"/>
                </a:solidFill>
                <a:effectLst/>
                <a:latin typeface="Bookman Old Style" panose="02050604050505020204" pitchFamily="18" charset="0"/>
              </a:rPr>
              <a:t>Section: B – Concentration: Energy and International Security</a:t>
            </a:r>
            <a:endParaRPr kumimoji="0" lang="x-none" altLang="x-non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1200" b="0" i="0" u="none" strike="noStrike" cap="none" normalizeH="0" baseline="0" dirty="0">
                <a:ln>
                  <a:noFill/>
                </a:ln>
                <a:solidFill>
                  <a:srgbClr val="3A3838"/>
                </a:solidFill>
                <a:effectLst/>
                <a:latin typeface="Bookman Old Style" panose="02050604050505020204" pitchFamily="18" charset="0"/>
              </a:rPr>
              <a:t>Min. ECTS Credits: 0  Max. ECTS Credits: 30</a:t>
            </a:r>
            <a:endParaRPr kumimoji="0" lang="x-none" altLang="x-non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1200" b="0" i="0" u="none" strike="noStrike" cap="none" normalizeH="0" baseline="0" dirty="0">
                <a:ln>
                  <a:noFill/>
                </a:ln>
                <a:solidFill>
                  <a:srgbClr val="3A3838"/>
                </a:solidFill>
                <a:effectLst/>
                <a:latin typeface="Bookman Old Style" panose="02050604050505020204" pitchFamily="18" charset="0"/>
              </a:rPr>
              <a:t>Notes:</a:t>
            </a:r>
            <a:endParaRPr kumimoji="0" lang="x-none" altLang="x-non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127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="" xmlns:a16="http://schemas.microsoft.com/office/drawing/2014/main" id="{3A564037-DF73-BE4E-90A2-8FBC1930D8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139476"/>
              </p:ext>
            </p:extLst>
          </p:nvPr>
        </p:nvGraphicFramePr>
        <p:xfrm>
          <a:off x="224883" y="1325880"/>
          <a:ext cx="10515600" cy="155448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="" xmlns:a16="http://schemas.microsoft.com/office/drawing/2014/main" val="1867456541"/>
                    </a:ext>
                  </a:extLst>
                </a:gridCol>
                <a:gridCol w="3505200">
                  <a:extLst>
                    <a:ext uri="{9D8B030D-6E8A-4147-A177-3AD203B41FA5}">
                      <a16:colId xmlns="" xmlns:a16="http://schemas.microsoft.com/office/drawing/2014/main" val="1149856764"/>
                    </a:ext>
                  </a:extLst>
                </a:gridCol>
                <a:gridCol w="3505200">
                  <a:extLst>
                    <a:ext uri="{9D8B030D-6E8A-4147-A177-3AD203B41FA5}">
                      <a16:colId xmlns="" xmlns:a16="http://schemas.microsoft.com/office/drawing/2014/main" val="8930399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sz="1200" b="0" i="0" dirty="0">
                          <a:effectLst/>
                          <a:latin typeface="Bookman Old Style" panose="02050604050505020204" pitchFamily="18" charset="0"/>
                        </a:rPr>
                        <a:t>Course Code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>
                          <a:effectLst/>
                          <a:latin typeface="Bookman Old Style" panose="02050604050505020204" pitchFamily="18" charset="0"/>
                        </a:rPr>
                        <a:t>Course Title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>
                          <a:effectLst/>
                          <a:latin typeface="Bookman Old Style" panose="02050604050505020204" pitchFamily="18" charset="0"/>
                        </a:rPr>
                        <a:t>ECTS Credits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6541825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 u="none" strike="noStrike">
                          <a:solidFill>
                            <a:srgbClr val="BB1D2C"/>
                          </a:solidFill>
                          <a:effectLst/>
                          <a:latin typeface="Bookman Old Style" panose="02050604050505020204" pitchFamily="18" charset="0"/>
                          <a:hlinkClick r:id="rId2"/>
                        </a:rPr>
                        <a:t>MIREL-612</a:t>
                      </a:r>
                      <a:endParaRPr lang="en-GB" sz="1200"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effectLst/>
                          <a:latin typeface="Bookman Old Style" panose="02050604050505020204" pitchFamily="18" charset="0"/>
                        </a:rPr>
                        <a:t>Case Studies in Conflict Analysis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x-none" sz="1200"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48012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>
                          <a:effectLst/>
                          <a:latin typeface="Bookman Old Style" panose="02050604050505020204" pitchFamily="18" charset="0"/>
                        </a:rPr>
                        <a:t>MIREL-626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effectLst/>
                          <a:latin typeface="Bookman Old Style" panose="02050604050505020204" pitchFamily="18" charset="0"/>
                        </a:rPr>
                        <a:t>Turkey between Europe and the Middle East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x-none" sz="1200"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238379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>
                          <a:effectLst/>
                          <a:latin typeface="Bookman Old Style" panose="02050604050505020204" pitchFamily="18" charset="0"/>
                        </a:rPr>
                        <a:t>MIREL-627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effectLst/>
                          <a:latin typeface="Bookman Old Style" panose="02050604050505020204" pitchFamily="18" charset="0"/>
                        </a:rPr>
                        <a:t>Greek-Turkish Relations and Cyprus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x-none" sz="1200"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547859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  <a:latin typeface="Bookman Old Style" panose="02050604050505020204" pitchFamily="18" charset="0"/>
                        </a:rPr>
                        <a:t>MIREL-650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effectLst/>
                          <a:latin typeface="Bookman Old Style" panose="02050604050505020204" pitchFamily="18" charset="0"/>
                        </a:rPr>
                        <a:t>Middle Eastern Politics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x-none" sz="1200" dirty="0"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87443304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="" xmlns:a16="http://schemas.microsoft.com/office/drawing/2014/main" id="{C280D6CF-7425-AE49-B757-D42B2E3330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883" y="334834"/>
            <a:ext cx="624882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1200" b="1" i="0" u="none" strike="noStrike" cap="none" normalizeH="0" baseline="0" dirty="0">
                <a:ln>
                  <a:noFill/>
                </a:ln>
                <a:solidFill>
                  <a:srgbClr val="3A3838"/>
                </a:solidFill>
                <a:effectLst/>
                <a:latin typeface="Bookman Old Style" panose="02050604050505020204" pitchFamily="18" charset="0"/>
              </a:rPr>
              <a:t>Section: C – Concentration: </a:t>
            </a:r>
            <a:r>
              <a:rPr kumimoji="0" lang="x-none" altLang="x-none" sz="1200" b="0" i="0" u="none" strike="noStrike" cap="none" normalizeH="0" baseline="0" dirty="0">
                <a:ln>
                  <a:noFill/>
                </a:ln>
                <a:solidFill>
                  <a:srgbClr val="3A3838"/>
                </a:solidFill>
                <a:effectLst/>
                <a:latin typeface="Bookman Old Style" panose="02050604050505020204" pitchFamily="18" charset="0"/>
              </a:rPr>
              <a:t>Middle</a:t>
            </a:r>
            <a:r>
              <a:rPr kumimoji="0" lang="x-none" altLang="x-none" sz="1200" b="1" i="0" u="none" strike="noStrike" cap="none" normalizeH="0" baseline="0" dirty="0">
                <a:ln>
                  <a:noFill/>
                </a:ln>
                <a:solidFill>
                  <a:srgbClr val="3A3838"/>
                </a:solidFill>
                <a:effectLst/>
                <a:latin typeface="Bookman Old Style" panose="02050604050505020204" pitchFamily="18" charset="0"/>
              </a:rPr>
              <a:t> East and Eastern Mediterranean Studies</a:t>
            </a:r>
            <a:endParaRPr kumimoji="0" lang="x-none" altLang="x-non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1200" b="0" i="0" u="none" strike="noStrike" cap="none" normalizeH="0" baseline="0" dirty="0">
                <a:ln>
                  <a:noFill/>
                </a:ln>
                <a:solidFill>
                  <a:srgbClr val="3A3838"/>
                </a:solidFill>
                <a:effectLst/>
                <a:latin typeface="Bookman Old Style" panose="02050604050505020204" pitchFamily="18" charset="0"/>
              </a:rPr>
              <a:t>Min. ECTS Credits: 0  Max. ECTS Credits: 30</a:t>
            </a:r>
            <a:endParaRPr kumimoji="0" lang="x-none" altLang="x-non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1200" b="0" i="0" u="none" strike="noStrike" cap="none" normalizeH="0" baseline="0" dirty="0">
                <a:ln>
                  <a:noFill/>
                </a:ln>
                <a:solidFill>
                  <a:srgbClr val="3A3838"/>
                </a:solidFill>
                <a:effectLst/>
                <a:latin typeface="Bookman Old Style" panose="02050604050505020204" pitchFamily="18" charset="0"/>
              </a:rPr>
              <a:t>Notes:</a:t>
            </a:r>
            <a:endParaRPr kumimoji="0" lang="x-none" altLang="x-non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="" xmlns:a16="http://schemas.microsoft.com/office/drawing/2014/main" id="{8E8A745E-495D-574C-8160-4D288CA361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006648"/>
              </p:ext>
            </p:extLst>
          </p:nvPr>
        </p:nvGraphicFramePr>
        <p:xfrm>
          <a:off x="224883" y="4133917"/>
          <a:ext cx="10515600" cy="192024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="" xmlns:a16="http://schemas.microsoft.com/office/drawing/2014/main" val="921979330"/>
                    </a:ext>
                  </a:extLst>
                </a:gridCol>
                <a:gridCol w="3505200">
                  <a:extLst>
                    <a:ext uri="{9D8B030D-6E8A-4147-A177-3AD203B41FA5}">
                      <a16:colId xmlns="" xmlns:a16="http://schemas.microsoft.com/office/drawing/2014/main" val="3478069202"/>
                    </a:ext>
                  </a:extLst>
                </a:gridCol>
                <a:gridCol w="3505200">
                  <a:extLst>
                    <a:ext uri="{9D8B030D-6E8A-4147-A177-3AD203B41FA5}">
                      <a16:colId xmlns="" xmlns:a16="http://schemas.microsoft.com/office/drawing/2014/main" val="19270954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sz="1200" b="0" i="0" dirty="0">
                          <a:effectLst/>
                          <a:latin typeface="Bookman Old Style" panose="02050604050505020204" pitchFamily="18" charset="0"/>
                        </a:rPr>
                        <a:t>Course Code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dirty="0">
                          <a:effectLst/>
                          <a:latin typeface="Bookman Old Style" panose="02050604050505020204" pitchFamily="18" charset="0"/>
                        </a:rPr>
                        <a:t>Course Title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>
                          <a:effectLst/>
                          <a:latin typeface="Bookman Old Style" panose="02050604050505020204" pitchFamily="18" charset="0"/>
                        </a:rPr>
                        <a:t>ECTS Credits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47378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 u="none" strike="noStrike" dirty="0">
                          <a:solidFill>
                            <a:srgbClr val="BB1D2C"/>
                          </a:solidFill>
                          <a:effectLst/>
                          <a:latin typeface="Bookman Old Style" panose="02050604050505020204" pitchFamily="18" charset="0"/>
                          <a:hlinkClick r:id="rId3"/>
                        </a:rPr>
                        <a:t>MIREL-600</a:t>
                      </a:r>
                      <a:endParaRPr lang="en-GB" sz="1200" dirty="0"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effectLst/>
                          <a:latin typeface="Bookman Old Style" panose="02050604050505020204" pitchFamily="18" charset="0"/>
                        </a:rPr>
                        <a:t>Current European Issues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x-none" sz="1200"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198303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 u="none" strike="noStrike" dirty="0">
                          <a:solidFill>
                            <a:srgbClr val="BB1D2C"/>
                          </a:solidFill>
                          <a:effectLst/>
                          <a:latin typeface="Bookman Old Style" panose="02050604050505020204" pitchFamily="18" charset="0"/>
                          <a:hlinkClick r:id="rId4"/>
                        </a:rPr>
                        <a:t>MIREL-610</a:t>
                      </a:r>
                      <a:endParaRPr lang="en-GB" sz="1200" dirty="0"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effectLst/>
                          <a:latin typeface="Bookman Old Style" panose="02050604050505020204" pitchFamily="18" charset="0"/>
                        </a:rPr>
                        <a:t>Nationalism and Ethnic Conflict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x-none" sz="1200"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709345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 u="none" strike="noStrike" dirty="0">
                          <a:solidFill>
                            <a:srgbClr val="BB1D2C"/>
                          </a:solidFill>
                          <a:effectLst/>
                          <a:latin typeface="Bookman Old Style" panose="02050604050505020204" pitchFamily="18" charset="0"/>
                          <a:hlinkClick r:id="rId5"/>
                        </a:rPr>
                        <a:t>MIREL-622</a:t>
                      </a:r>
                      <a:endParaRPr lang="en-GB" sz="1200" dirty="0"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effectLst/>
                          <a:latin typeface="Bookman Old Style" panose="02050604050505020204" pitchFamily="18" charset="0"/>
                        </a:rPr>
                        <a:t>Contemporary Issues in Cyprus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x-none" sz="1200"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0894089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  <a:latin typeface="Bookman Old Style" panose="02050604050505020204" pitchFamily="18" charset="0"/>
                        </a:rPr>
                        <a:t>MIREL-630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effectLst/>
                          <a:latin typeface="Bookman Old Style" panose="02050604050505020204" pitchFamily="18" charset="0"/>
                        </a:rPr>
                        <a:t>Foreign Policy Analysis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x-none" sz="1200" dirty="0"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5291054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 u="none" strike="noStrike" dirty="0">
                          <a:solidFill>
                            <a:srgbClr val="BB1D2C"/>
                          </a:solidFill>
                          <a:effectLst/>
                          <a:latin typeface="Bookman Old Style" panose="02050604050505020204" pitchFamily="18" charset="0"/>
                          <a:hlinkClick r:id="rId6"/>
                        </a:rPr>
                        <a:t>MIREL-631</a:t>
                      </a:r>
                      <a:endParaRPr lang="en-GB" sz="1200" dirty="0"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  <a:latin typeface="Bookman Old Style" panose="02050604050505020204" pitchFamily="18" charset="0"/>
                        </a:rPr>
                        <a:t>International Law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x-none" sz="1200" dirty="0"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161470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GB" sz="1200" u="none" strike="noStrike" dirty="0">
                          <a:solidFill>
                            <a:srgbClr val="BB1D2C"/>
                          </a:solidFill>
                          <a:effectLst/>
                          <a:latin typeface="Bookman Old Style" panose="02050604050505020204" pitchFamily="18" charset="0"/>
                          <a:hlinkClick r:id="rId7"/>
                        </a:rPr>
                        <a:t>MIREL-660</a:t>
                      </a:r>
                      <a:endParaRPr lang="en-GB" sz="1200" dirty="0"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effectLst/>
                          <a:latin typeface="Bookman Old Style" panose="02050604050505020204" pitchFamily="18" charset="0"/>
                        </a:rPr>
                        <a:t>Special Topics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x-none" sz="1200" dirty="0"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74042840"/>
                  </a:ext>
                </a:extLst>
              </a:tr>
            </a:tbl>
          </a:graphicData>
        </a:graphic>
      </p:graphicFrame>
      <p:sp>
        <p:nvSpPr>
          <p:cNvPr id="7" name="Rectangle 2">
            <a:extLst>
              <a:ext uri="{FF2B5EF4-FFF2-40B4-BE49-F238E27FC236}">
                <a16:creationId xmlns="" xmlns:a16="http://schemas.microsoft.com/office/drawing/2014/main" id="{4B490C5F-9F22-1D42-95CF-8329D994B1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883" y="3319939"/>
            <a:ext cx="360226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1200" b="1" i="0" u="none" strike="noStrike" cap="none" normalizeH="0" baseline="0" dirty="0">
                <a:ln>
                  <a:noFill/>
                </a:ln>
                <a:solidFill>
                  <a:srgbClr val="3A3838"/>
                </a:solidFill>
                <a:effectLst/>
                <a:latin typeface="Bookman Old Style" panose="02050604050505020204" pitchFamily="18" charset="0"/>
              </a:rPr>
              <a:t>Section: D – General Electives</a:t>
            </a:r>
            <a:endParaRPr kumimoji="0" lang="x-none" altLang="x-non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1200" b="0" i="0" u="none" strike="noStrike" cap="none" normalizeH="0" baseline="0" dirty="0">
                <a:ln>
                  <a:noFill/>
                </a:ln>
                <a:solidFill>
                  <a:srgbClr val="3A3838"/>
                </a:solidFill>
                <a:effectLst/>
                <a:latin typeface="Bookman Old Style" panose="02050604050505020204" pitchFamily="18" charset="0"/>
              </a:rPr>
              <a:t>Min. ECTS Credits: 0  Max. ECTS Credits: 30</a:t>
            </a:r>
            <a:endParaRPr kumimoji="0" lang="x-none" altLang="x-non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x-none" altLang="x-none" sz="1200" b="0" i="0" u="none" strike="noStrike" cap="none" normalizeH="0" baseline="0" dirty="0">
                <a:ln>
                  <a:noFill/>
                </a:ln>
                <a:solidFill>
                  <a:srgbClr val="3A3838"/>
                </a:solidFill>
                <a:effectLst/>
                <a:latin typeface="Bookman Old Style" panose="02050604050505020204" pitchFamily="18" charset="0"/>
              </a:rPr>
              <a:t>Notes:</a:t>
            </a:r>
            <a:endParaRPr kumimoji="0" lang="x-none" altLang="x-non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21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34053" b="31462"/>
          <a:stretch/>
        </p:blipFill>
        <p:spPr>
          <a:xfrm>
            <a:off x="4695537" y="3794208"/>
            <a:ext cx="3674963" cy="1267326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5257800"/>
            <a:ext cx="2857500" cy="1600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3783" y="3371850"/>
            <a:ext cx="2333625" cy="19526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t="24262" b="32757"/>
          <a:stretch/>
        </p:blipFill>
        <p:spPr>
          <a:xfrm>
            <a:off x="7576095" y="5257800"/>
            <a:ext cx="3545711" cy="1524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9460" y="5324475"/>
            <a:ext cx="3114675" cy="14668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57923" y="115460"/>
            <a:ext cx="42461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latin typeface="Bookman Old Style" panose="02050604050505020204" pitchFamily="18" charset="0"/>
              </a:rPr>
              <a:t>Universities in Cyprus </a:t>
            </a:r>
            <a:endParaRPr lang="ru-RU" sz="2500" b="1" dirty="0">
              <a:latin typeface="Bookman Old Style" panose="020506040505050202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8968" y="3663293"/>
            <a:ext cx="4203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Bookman Old Style" panose="02050604050505020204" pitchFamily="18" charset="0"/>
              </a:rPr>
              <a:t>Private Universities</a:t>
            </a:r>
            <a:endParaRPr lang="ru-RU" sz="2000" b="1" dirty="0">
              <a:latin typeface="Bookman Old Style" panose="020506040505050202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1530" y="1168538"/>
            <a:ext cx="2001754" cy="200175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8968" y="1313173"/>
            <a:ext cx="4203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Bookman Old Style" panose="02050604050505020204" pitchFamily="18" charset="0"/>
              </a:rPr>
              <a:t>Public Universities</a:t>
            </a:r>
            <a:endParaRPr lang="ru-RU" sz="2000" b="1" dirty="0">
              <a:latin typeface="Bookman Old Style" panose="0205060405050502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4007" y="1206285"/>
            <a:ext cx="2924175" cy="1304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9"/>
          <a:srcRect l="16804" t="18553" r="15690" b="17447"/>
          <a:stretch/>
        </p:blipFill>
        <p:spPr>
          <a:xfrm>
            <a:off x="9303191" y="994456"/>
            <a:ext cx="2696304" cy="153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626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59" t="15152" r="1201" b="1818"/>
          <a:stretch/>
        </p:blipFill>
        <p:spPr>
          <a:xfrm>
            <a:off x="2306782" y="1163782"/>
            <a:ext cx="7543800" cy="56942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22218" y="207818"/>
            <a:ext cx="1031817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latin typeface="Bookman Old Style" panose="02050604050505020204" pitchFamily="18" charset="0"/>
              </a:rPr>
              <a:t>Which university subjects do students in Cyprus prefer?</a:t>
            </a:r>
            <a:endParaRPr lang="ru-RU" sz="25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031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99163" y="238991"/>
            <a:ext cx="440574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latin typeface="Bookman Old Style" panose="02050604050505020204" pitchFamily="18" charset="0"/>
              </a:rPr>
              <a:t>Why to study in Cyprus</a:t>
            </a:r>
            <a:endParaRPr lang="ru-RU" sz="2500" b="1" dirty="0">
              <a:latin typeface="Bookman Old Style" panose="02050604050505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4464" y="948690"/>
            <a:ext cx="1127413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Quality education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A rising power in international education (students from 70+ different countries study in Cyprus)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Affordable Tuition Fees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Large International Community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Student Support Services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English Taught Programs of Study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1st safest small country in the world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Pleasant Mediterranean climate (2nd best climate worldwide)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The most blue flag beaches per coastline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Convenient location at the crossroad of Europe, Asia and Africa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8917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993" y="1527465"/>
            <a:ext cx="3522791" cy="199768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37589" y="154550"/>
            <a:ext cx="31373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Bookman Old Style" panose="02050604050505020204" pitchFamily="18" charset="0"/>
              </a:rPr>
              <a:t>Life in Cyprus</a:t>
            </a:r>
            <a:endParaRPr lang="ru-RU" sz="3000" b="1" dirty="0">
              <a:latin typeface="Bookman Old Style" panose="020506040505050202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8541" y="708548"/>
            <a:ext cx="4243459" cy="28165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41404"/>
            <a:ext cx="3758942" cy="28165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2665" y="4041404"/>
            <a:ext cx="4216658" cy="28165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708548"/>
            <a:ext cx="4271614" cy="28165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/>
          <a:srcRect r="3959" b="7577"/>
          <a:stretch/>
        </p:blipFill>
        <p:spPr>
          <a:xfrm>
            <a:off x="8123046" y="4041404"/>
            <a:ext cx="4076670" cy="281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57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6667" b="10454"/>
          <a:stretch/>
        </p:blipFill>
        <p:spPr>
          <a:xfrm>
            <a:off x="939908" y="1631372"/>
            <a:ext cx="10291402" cy="49980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04955" y="384463"/>
            <a:ext cx="21613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Bookman Old Style" panose="02050604050505020204" pitchFamily="18" charset="0"/>
              </a:rPr>
              <a:t>Diplomacy</a:t>
            </a:r>
            <a:endParaRPr lang="ru-RU" sz="25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118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67791" y="187037"/>
            <a:ext cx="826077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latin typeface="Bookman Old Style" panose="02050604050505020204" pitchFamily="18" charset="0"/>
              </a:rPr>
              <a:t>Diplomatic Relations Between Cyprus - Russia</a:t>
            </a:r>
            <a:endParaRPr lang="ru-RU" sz="2500" b="1" dirty="0">
              <a:latin typeface="Bookman Old Style" panose="020506040505050202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91" y="865184"/>
            <a:ext cx="7046056" cy="59200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41228" y="845176"/>
            <a:ext cx="413558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>
                <a:latin typeface="Bookman Old Style" panose="02050604050505020204" pitchFamily="18" charset="0"/>
              </a:rPr>
              <a:t>The President of the Republic, Archbishop </a:t>
            </a:r>
            <a:r>
              <a:rPr lang="en-US" sz="1900" dirty="0" err="1">
                <a:latin typeface="Bookman Old Style" panose="02050604050505020204" pitchFamily="18" charset="0"/>
              </a:rPr>
              <a:t>Makarios</a:t>
            </a:r>
            <a:r>
              <a:rPr lang="en-US" sz="1900" dirty="0">
                <a:latin typeface="Bookman Old Style" panose="02050604050505020204" pitchFamily="18" charset="0"/>
              </a:rPr>
              <a:t>, received the credentials of the first Ambassador of the Soviet Union to Cyprus, Mr. Pavel </a:t>
            </a:r>
            <a:r>
              <a:rPr lang="en-US" sz="1900" dirty="0" err="1">
                <a:latin typeface="Bookman Old Style" panose="02050604050505020204" pitchFamily="18" charset="0"/>
              </a:rPr>
              <a:t>Yermoshin</a:t>
            </a:r>
            <a:r>
              <a:rPr lang="en-US" sz="1900" dirty="0">
                <a:latin typeface="Bookman Old Style" panose="02050604050505020204" pitchFamily="18" charset="0"/>
              </a:rPr>
              <a:t>, during an official ceremony at the Presidential Palace</a:t>
            </a:r>
            <a:r>
              <a:rPr lang="el-GR" sz="1900" dirty="0">
                <a:latin typeface="Bookman Old Style" panose="02050604050505020204" pitchFamily="18" charset="0"/>
              </a:rPr>
              <a:t>.</a:t>
            </a:r>
          </a:p>
          <a:p>
            <a:r>
              <a:rPr lang="en-US" sz="1900" dirty="0">
                <a:latin typeface="Bookman Old Style" panose="02050604050505020204" pitchFamily="18" charset="0"/>
              </a:rPr>
              <a:t> 31.12.1960</a:t>
            </a:r>
            <a:endParaRPr lang="el-GR" sz="1900" dirty="0">
              <a:latin typeface="Bookman Old Style" panose="02050604050505020204" pitchFamily="18" charset="0"/>
            </a:endParaRPr>
          </a:p>
          <a:p>
            <a:endParaRPr lang="en-US" sz="1900" dirty="0">
              <a:latin typeface="Bookman Old Style" panose="02050604050505020204" pitchFamily="18" charset="0"/>
            </a:endParaRPr>
          </a:p>
          <a:p>
            <a:r>
              <a:rPr lang="ru-RU" sz="1900" dirty="0">
                <a:latin typeface="Bookman Old Style" panose="02050604050505020204" pitchFamily="18" charset="0"/>
              </a:rPr>
              <a:t>Президент Республики Кипр Архиепископ Макариос принимает верительные грамоты нового Посла Советского Союза в Республике Кипр а</a:t>
            </a:r>
          </a:p>
          <a:p>
            <a:r>
              <a:rPr lang="ru-RU" sz="1900" dirty="0">
                <a:latin typeface="Bookman Old Style" panose="02050604050505020204" pitchFamily="18" charset="0"/>
              </a:rPr>
              <a:t>Павла Константиновича Ермошина во время официальной церемонии в Президентском дворце. 31.12.1960 г.</a:t>
            </a:r>
          </a:p>
        </p:txBody>
      </p:sp>
    </p:spTree>
    <p:extLst>
      <p:ext uri="{BB962C8B-B14F-4D97-AF65-F5344CB8AC3E}">
        <p14:creationId xmlns:p14="http://schemas.microsoft.com/office/powerpoint/2010/main" val="3429621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77045" y="197427"/>
            <a:ext cx="577734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latin typeface="Bookman Old Style" panose="02050604050505020204" pitchFamily="18" charset="0"/>
              </a:rPr>
              <a:t>Areas of cooperation</a:t>
            </a:r>
          </a:p>
          <a:p>
            <a:pPr algn="ctr"/>
            <a:r>
              <a:rPr lang="en-US" sz="2500" b="1" dirty="0">
                <a:latin typeface="Bookman Old Style" panose="02050604050505020204" pitchFamily="18" charset="0"/>
              </a:rPr>
              <a:t> for the years 2021 - 2022</a:t>
            </a:r>
            <a:endParaRPr lang="ru-RU" sz="2500" b="1" dirty="0">
              <a:latin typeface="Bookman Old Style" panose="02050604050505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6418" y="1059201"/>
            <a:ext cx="1127413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>
                <a:latin typeface="Bookman Old Style" panose="02050604050505020204" pitchFamily="18" charset="0"/>
              </a:rPr>
              <a:t>Commerce and Economy </a:t>
            </a:r>
            <a:endParaRPr lang="en-US" sz="19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latin typeface="Bookman Old Style" panose="02050604050505020204" pitchFamily="18" charset="0"/>
              </a:rPr>
              <a:t>A large number of Russian entrepreneurs use Cyprus as their base for their business and investment activities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latin typeface="Bookman Old Style" panose="02050604050505020204" pitchFamily="18" charset="0"/>
              </a:rPr>
              <a:t>Cyprus imports from Russia mainly oil as well as iron, other metals, timber,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latin typeface="Bookman Old Style" panose="02050604050505020204" pitchFamily="18" charset="0"/>
              </a:rPr>
              <a:t>Cypriot exports to Russia include mainly agricultural products, foodstuff and pharmaceuticals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latin typeface="Bookman Old Style" panose="02050604050505020204" pitchFamily="18" charset="0"/>
              </a:rPr>
              <a:t>Tourism - Since 2009, Russia is the second tourist power for Cyprus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900" dirty="0">
              <a:latin typeface="Bookman Old Style" panose="02050604050505020204" pitchFamily="18" charset="0"/>
            </a:endParaRPr>
          </a:p>
          <a:p>
            <a:r>
              <a:rPr lang="en-US" sz="1900" b="1" dirty="0">
                <a:latin typeface="Bookman Old Style" panose="02050604050505020204" pitchFamily="18" charset="0"/>
              </a:rPr>
              <a:t>Political and Legal  </a:t>
            </a:r>
            <a:endParaRPr lang="en-US" sz="1900" dirty="0">
              <a:latin typeface="Bookman Old Style" panose="0205060405050502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latin typeface="Bookman Old Style" panose="02050604050505020204" pitchFamily="18" charset="0"/>
              </a:rPr>
              <a:t>Amending Protocol to the Agreement on the Avoidance of Double Taxation</a:t>
            </a:r>
            <a:endParaRPr lang="el-GR" sz="1900" dirty="0">
              <a:latin typeface="Bookman Old Style" panose="02050604050505020204" pitchFamily="18" charset="0"/>
            </a:endParaRPr>
          </a:p>
          <a:p>
            <a:endParaRPr lang="en-US" sz="1900" dirty="0">
              <a:latin typeface="Bookman Old Style" panose="02050604050505020204" pitchFamily="18" charset="0"/>
            </a:endParaRPr>
          </a:p>
          <a:p>
            <a:r>
              <a:rPr lang="en-US" sz="1900" b="1" dirty="0">
                <a:latin typeface="Bookman Old Style" panose="02050604050505020204" pitchFamily="18" charset="0"/>
              </a:rPr>
              <a:t>Culture </a:t>
            </a:r>
            <a:endParaRPr lang="en-US" sz="1900" dirty="0">
              <a:latin typeface="Bookman Old Style" panose="0205060405050502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latin typeface="Bookman Old Style" panose="02050604050505020204" pitchFamily="18" charset="0"/>
              </a:rPr>
              <a:t>twining of cities</a:t>
            </a:r>
          </a:p>
          <a:p>
            <a:endParaRPr lang="en-US" sz="1900" dirty="0">
              <a:latin typeface="Bookman Old Style" panose="02050604050505020204" pitchFamily="18" charset="0"/>
            </a:endParaRPr>
          </a:p>
          <a:p>
            <a:r>
              <a:rPr lang="en-US" sz="1900" b="1" dirty="0">
                <a:latin typeface="Bookman Old Style" panose="02050604050505020204" pitchFamily="18" charset="0"/>
              </a:rPr>
              <a:t>Education</a:t>
            </a:r>
            <a:endParaRPr lang="el-GR" sz="1900" b="1" dirty="0">
              <a:latin typeface="Bookman Old Style" panose="0205060405050502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latin typeface="Bookman Old Style" panose="02050604050505020204" pitchFamily="18" charset="0"/>
              </a:rPr>
              <a:t>joint research projects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latin typeface="Bookman Old Style" panose="02050604050505020204" pitchFamily="18" charset="0"/>
              </a:rPr>
              <a:t>youth exchanges</a:t>
            </a:r>
          </a:p>
          <a:p>
            <a:endParaRPr lang="en-US" sz="19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969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10891" y="706581"/>
            <a:ext cx="57773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latin typeface="Bookman Old Style" panose="02050604050505020204" pitchFamily="18" charset="0"/>
              </a:rPr>
              <a:t>Russians in Cyprus</a:t>
            </a:r>
            <a:endParaRPr lang="ru-RU" sz="2500" b="1" dirty="0">
              <a:latin typeface="Bookman Old Style" panose="02050604050505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3682" y="1901536"/>
            <a:ext cx="1157547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≈50 000 Russians live in Cyprus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4 Russian schools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1 Russian church has also been built in the Limassol city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Russian Commercial Bank (RCB) also has branches in Limassol, Nicosia and </a:t>
            </a:r>
            <a:r>
              <a:rPr lang="en-US" sz="2000" dirty="0" err="1">
                <a:latin typeface="Bookman Old Style" panose="02050604050505020204" pitchFamily="18" charset="0"/>
              </a:rPr>
              <a:t>Paphos</a:t>
            </a:r>
            <a:r>
              <a:rPr lang="en-US" sz="2000" dirty="0">
                <a:latin typeface="Bookman Old Style" panose="020506040505050202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Russian stores with products from Russia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Many restaurants with Russian cuisine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2 Russian Newspapers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1 Russian Magazine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4 Russian radio stations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Russian Center for Science and Culture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495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3909"/>
            <a:ext cx="12192000" cy="462109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4373" y="4213664"/>
            <a:ext cx="6563253" cy="264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467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78282" y="259773"/>
            <a:ext cx="59436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latin typeface="Bookman Old Style" panose="02050604050505020204" pitchFamily="18" charset="0"/>
              </a:rPr>
              <a:t>What a Diplomatic Mission does?</a:t>
            </a:r>
            <a:endParaRPr lang="ru-RU" sz="2500" b="1" dirty="0">
              <a:latin typeface="Bookman Old Style" panose="02050604050505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1664" y="1143000"/>
            <a:ext cx="1075459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Represents its country to the host country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Protects the interests of its country and of its people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Negotiating with the Government of the host country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Monitors developments in the host country, and gives reports to its government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Promoting friendly relations between its country and the host country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Developing their economic, cultural and scientific relations</a:t>
            </a:r>
            <a:endParaRPr lang="ru-RU" sz="20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59772" y="3356264"/>
            <a:ext cx="55695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Bookman Old Style" panose="02050604050505020204" pitchFamily="18" charset="0"/>
              </a:rPr>
              <a:t>Different types of diplomatic missions: </a:t>
            </a:r>
            <a:endParaRPr lang="ru-RU" sz="2000" b="1" dirty="0">
              <a:latin typeface="Bookman Old Style" panose="020506040505050202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4464" y="4073236"/>
            <a:ext cx="113884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Bookman Old Style" panose="02050604050505020204" pitchFamily="18" charset="0"/>
              </a:rPr>
              <a:t>An Embassy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main office of a Diplomatic Mission serving to another country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assist its national citizens who travel to or live in the host country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interview citizens of the host country who wish to travel to its country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Embassy personnel analyze the political and economic situation in the host country and report back to its Government on issues that affect its country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Bookman Old Style" panose="02050604050505020204" pitchFamily="18" charset="0"/>
              </a:rPr>
              <a:t>promotes ties between its country and the host country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992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6743" y="166568"/>
            <a:ext cx="11965257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>
                <a:latin typeface="Bookman Old Style" panose="02050604050505020204" pitchFamily="18" charset="0"/>
              </a:rPr>
              <a:t>High Commission </a:t>
            </a:r>
          </a:p>
          <a:p>
            <a:endParaRPr lang="en-US" sz="1900" b="1" dirty="0">
              <a:latin typeface="Bookman Old Style" panose="02050604050505020204" pitchFamily="18" charset="0"/>
            </a:endParaRPr>
          </a:p>
          <a:p>
            <a:r>
              <a:rPr lang="en-GB" sz="1900" dirty="0">
                <a:latin typeface="Bookman Old Style" panose="02050604050505020204" pitchFamily="18" charset="0"/>
              </a:rPr>
              <a:t>Diplomatic mission </a:t>
            </a:r>
            <a:r>
              <a:rPr lang="x-none" sz="1900" dirty="0">
                <a:latin typeface="Bookman Old Style" panose="02050604050505020204" pitchFamily="18" charset="0"/>
              </a:rPr>
              <a:t>of a Commonwealth country located in another Commonwealth country. </a:t>
            </a:r>
            <a:endParaRPr lang="en-US" sz="1900" b="1" dirty="0">
              <a:latin typeface="Bookman Old Style" panose="0205060405050502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latin typeface="Bookman Old Style" panose="02050604050505020204" pitchFamily="18" charset="0"/>
              </a:rPr>
              <a:t>Has the same roles and responsibilities as an Embassy</a:t>
            </a:r>
          </a:p>
          <a:p>
            <a:endParaRPr lang="en-US" sz="1900" b="1" dirty="0">
              <a:latin typeface="Bookman Old Style" panose="02050604050505020204" pitchFamily="18" charset="0"/>
            </a:endParaRPr>
          </a:p>
          <a:p>
            <a:r>
              <a:rPr lang="en-US" sz="1900" b="1" dirty="0">
                <a:latin typeface="Bookman Old Style" panose="02050604050505020204" pitchFamily="18" charset="0"/>
              </a:rPr>
              <a:t>Consulate General</a:t>
            </a:r>
          </a:p>
          <a:p>
            <a:endParaRPr lang="en-US" sz="19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latin typeface="Bookman Old Style" panose="02050604050505020204" pitchFamily="18" charset="0"/>
              </a:rPr>
              <a:t>Further enhance and promote the existing relations between its country and the host country in the fields of business, tourism, culture, economy and education.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latin typeface="Bookman Old Style" panose="02050604050505020204" pitchFamily="18" charset="0"/>
              </a:rPr>
              <a:t>Offers consular support and services to its nationals living, or visiting the host country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latin typeface="Bookman Old Style" panose="02050604050505020204" pitchFamily="18" charset="0"/>
              </a:rPr>
              <a:t>Issues visas to foreign citizens who wish to visit its country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900" dirty="0"/>
          </a:p>
          <a:p>
            <a:r>
              <a:rPr lang="en-US" sz="1900" b="1" dirty="0">
                <a:latin typeface="Bookman Old Style" panose="02050604050505020204" pitchFamily="18" charset="0"/>
              </a:rPr>
              <a:t>Consulate</a:t>
            </a:r>
          </a:p>
          <a:p>
            <a:endParaRPr lang="en-US" sz="19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latin typeface="Bookman Old Style" panose="02050604050505020204" pitchFamily="18" charset="0"/>
              </a:rPr>
              <a:t>Similar to a consulate general, but may not provide a full range of services.</a:t>
            </a:r>
          </a:p>
          <a:p>
            <a:endParaRPr lang="el-GR" sz="1900" dirty="0">
              <a:latin typeface="Bookman Old Style" panose="02050604050505020204" pitchFamily="18" charset="0"/>
            </a:endParaRPr>
          </a:p>
          <a:p>
            <a:r>
              <a:rPr lang="en-US" sz="1900" b="1" dirty="0">
                <a:latin typeface="Bookman Old Style" panose="02050604050505020204" pitchFamily="18" charset="0"/>
              </a:rPr>
              <a:t>Honorary Consulate</a:t>
            </a:r>
          </a:p>
          <a:p>
            <a:endParaRPr lang="en-US" sz="1900" dirty="0">
              <a:latin typeface="Bookman Old Style" panose="0205060405050502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latin typeface="Bookman Old Style" panose="02050604050505020204" pitchFamily="18" charset="0"/>
              </a:rPr>
              <a:t>Help out the consuls, with things like enhancement of relations between the two countries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900" dirty="0">
                <a:latin typeface="Bookman Old Style" panose="02050604050505020204" pitchFamily="18" charset="0"/>
              </a:rPr>
              <a:t>Honorary consul members are not diplomats by career and are not given any form of immunity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900" dirty="0">
                <a:latin typeface="Bookman Old Style" panose="02050604050505020204" pitchFamily="18" charset="0"/>
              </a:rPr>
              <a:t>They cannot in any way or form issue visas or passports. They can only help build relations between the two countries</a:t>
            </a:r>
            <a:endParaRPr lang="en-US" sz="2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3178" t="14201" r="20922" b="11565"/>
          <a:stretch/>
        </p:blipFill>
        <p:spPr>
          <a:xfrm>
            <a:off x="4849090" y="218209"/>
            <a:ext cx="3002973" cy="23899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850" y="2722418"/>
            <a:ext cx="602672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>
                <a:latin typeface="Bookman Old Style" panose="02050604050505020204" pitchFamily="18" charset="0"/>
              </a:rPr>
              <a:t>Контактная информация</a:t>
            </a:r>
          </a:p>
          <a:p>
            <a:endParaRPr lang="ru-RU" sz="1500" dirty="0">
              <a:latin typeface="Bookman Old Style" panose="02050604050505020204" pitchFamily="18" charset="0"/>
            </a:endParaRPr>
          </a:p>
          <a:p>
            <a:r>
              <a:rPr lang="ru-RU" sz="1500" dirty="0">
                <a:latin typeface="Bookman Old Style" panose="02050604050505020204" pitchFamily="18" charset="0"/>
              </a:rPr>
              <a:t>Россия, 443000, г. Самара, ул. Чапаевская, 189</a:t>
            </a:r>
          </a:p>
          <a:p>
            <a:endParaRPr lang="ru-RU" sz="1500" dirty="0">
              <a:latin typeface="Bookman Old Style" panose="02050604050505020204" pitchFamily="18" charset="0"/>
            </a:endParaRPr>
          </a:p>
          <a:p>
            <a:r>
              <a:rPr lang="ru-RU" sz="1500" b="1" dirty="0">
                <a:latin typeface="Bookman Old Style" panose="02050604050505020204" pitchFamily="18" charset="0"/>
              </a:rPr>
              <a:t>Телефон</a:t>
            </a:r>
          </a:p>
          <a:p>
            <a:r>
              <a:rPr lang="ru-RU" sz="1500" dirty="0">
                <a:latin typeface="Bookman Old Style" panose="02050604050505020204" pitchFamily="18" charset="0"/>
              </a:rPr>
              <a:t>+7 (846) 207 33 53 (общий)</a:t>
            </a:r>
          </a:p>
          <a:p>
            <a:r>
              <a:rPr lang="ru-RU" sz="1500" dirty="0">
                <a:latin typeface="Bookman Old Style" panose="02050604050505020204" pitchFamily="18" charset="0"/>
              </a:rPr>
              <a:t>+7 (846) 207 33 52 (Визовый отдел</a:t>
            </a:r>
            <a:r>
              <a:rPr lang="ru-RU" sz="1500" dirty="0" smtClean="0">
                <a:latin typeface="Bookman Old Style" panose="02050604050505020204" pitchFamily="18" charset="0"/>
              </a:rPr>
              <a:t>)</a:t>
            </a:r>
            <a:endParaRPr lang="ru-RU" sz="1500" dirty="0">
              <a:latin typeface="Bookman Old Style" panose="02050604050505020204" pitchFamily="18" charset="0"/>
            </a:endParaRPr>
          </a:p>
          <a:p>
            <a:endParaRPr lang="ru-RU" sz="1500" dirty="0">
              <a:latin typeface="Bookman Old Style" panose="02050604050505020204" pitchFamily="18" charset="0"/>
            </a:endParaRPr>
          </a:p>
          <a:p>
            <a:r>
              <a:rPr lang="ru-RU" sz="1500" b="1" dirty="0">
                <a:latin typeface="Bookman Old Style" panose="02050604050505020204" pitchFamily="18" charset="0"/>
              </a:rPr>
              <a:t>Е-mail</a:t>
            </a:r>
          </a:p>
          <a:p>
            <a:r>
              <a:rPr lang="ru-RU" sz="1500" dirty="0">
                <a:latin typeface="Bookman Old Style" panose="02050604050505020204" pitchFamily="18" charset="0"/>
              </a:rPr>
              <a:t>samaraconsulate@mfa.gov.cy</a:t>
            </a:r>
          </a:p>
          <a:p>
            <a:endParaRPr lang="ru-RU" sz="1500" dirty="0">
              <a:latin typeface="Bookman Old Style" panose="02050604050505020204" pitchFamily="18" charset="0"/>
            </a:endParaRPr>
          </a:p>
          <a:p>
            <a:r>
              <a:rPr lang="ru-RU" sz="1500" b="1" dirty="0">
                <a:latin typeface="Bookman Old Style" panose="02050604050505020204" pitchFamily="18" charset="0"/>
              </a:rPr>
              <a:t>Социальные медиа</a:t>
            </a:r>
          </a:p>
          <a:p>
            <a:endParaRPr lang="ru-RU" sz="1500" dirty="0">
              <a:latin typeface="Bookman Old Style" panose="02050604050505020204" pitchFamily="18" charset="0"/>
            </a:endParaRPr>
          </a:p>
          <a:p>
            <a:r>
              <a:rPr lang="ru-RU" sz="1500" dirty="0">
                <a:latin typeface="Bookman Old Style" panose="02050604050505020204" pitchFamily="18" charset="0"/>
              </a:rPr>
              <a:t>https://</a:t>
            </a:r>
            <a:r>
              <a:rPr lang="ru-RU" sz="1500" dirty="0" smtClean="0">
                <a:latin typeface="Bookman Old Style" panose="02050604050505020204" pitchFamily="18" charset="0"/>
              </a:rPr>
              <a:t>vk.com/public169935321</a:t>
            </a:r>
            <a:endParaRPr lang="ru-RU" sz="1500" dirty="0">
              <a:latin typeface="Bookman Old Style" panose="02050604050505020204" pitchFamily="18" charset="0"/>
            </a:endParaRPr>
          </a:p>
          <a:p>
            <a:r>
              <a:rPr lang="ru-RU" sz="1500" dirty="0">
                <a:latin typeface="Bookman Old Style" panose="02050604050505020204" pitchFamily="18" charset="0"/>
              </a:rPr>
              <a:t>https://www.facebook.com/CyprusinSamara</a:t>
            </a:r>
          </a:p>
        </p:txBody>
      </p:sp>
    </p:spTree>
    <p:extLst>
      <p:ext uri="{BB962C8B-B14F-4D97-AF65-F5344CB8AC3E}">
        <p14:creationId xmlns:p14="http://schemas.microsoft.com/office/powerpoint/2010/main" val="416381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5630</TotalTime>
  <Words>1071</Words>
  <Application>Microsoft Office PowerPoint</Application>
  <PresentationFormat>Widescreen</PresentationFormat>
  <Paragraphs>251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Bookman Old Style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</dc:creator>
  <cp:lastModifiedBy>Maria</cp:lastModifiedBy>
  <cp:revision>85</cp:revision>
  <cp:lastPrinted>2021-03-12T07:50:06Z</cp:lastPrinted>
  <dcterms:created xsi:type="dcterms:W3CDTF">2021-03-04T07:52:26Z</dcterms:created>
  <dcterms:modified xsi:type="dcterms:W3CDTF">2021-04-06T06:56:35Z</dcterms:modified>
</cp:coreProperties>
</file>